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4" r:id="rId9"/>
    <p:sldId id="336" r:id="rId10"/>
    <p:sldId id="325" r:id="rId11"/>
    <p:sldId id="332" r:id="rId12"/>
    <p:sldId id="333" r:id="rId13"/>
    <p:sldId id="326" r:id="rId14"/>
    <p:sldId id="337" r:id="rId15"/>
    <p:sldId id="338" r:id="rId16"/>
    <p:sldId id="339" r:id="rId17"/>
    <p:sldId id="340" r:id="rId18"/>
    <p:sldId id="341" r:id="rId19"/>
    <p:sldId id="334" r:id="rId20"/>
    <p:sldId id="342" r:id="rId21"/>
    <p:sldId id="343" r:id="rId22"/>
    <p:sldId id="344" r:id="rId23"/>
    <p:sldId id="345" r:id="rId24"/>
    <p:sldId id="346" r:id="rId25"/>
    <p:sldId id="327" r:id="rId26"/>
    <p:sldId id="347" r:id="rId27"/>
    <p:sldId id="348" r:id="rId28"/>
    <p:sldId id="349" r:id="rId29"/>
    <p:sldId id="328" r:id="rId30"/>
    <p:sldId id="350" r:id="rId31"/>
    <p:sldId id="351" r:id="rId32"/>
    <p:sldId id="352" r:id="rId33"/>
    <p:sldId id="353" r:id="rId34"/>
    <p:sldId id="354" r:id="rId35"/>
    <p:sldId id="355" r:id="rId36"/>
    <p:sldId id="329" r:id="rId37"/>
    <p:sldId id="356" r:id="rId38"/>
    <p:sldId id="357" r:id="rId39"/>
    <p:sldId id="358" r:id="rId40"/>
    <p:sldId id="330" r:id="rId41"/>
    <p:sldId id="335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7" r:id="rId57"/>
    <p:sldId id="378" r:id="rId58"/>
    <p:sldId id="373" r:id="rId59"/>
    <p:sldId id="379" r:id="rId60"/>
    <p:sldId id="374" r:id="rId61"/>
    <p:sldId id="391" r:id="rId62"/>
    <p:sldId id="392" r:id="rId63"/>
    <p:sldId id="393" r:id="rId64"/>
    <p:sldId id="394" r:id="rId65"/>
    <p:sldId id="376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5" r:id="rId78"/>
    <p:sldId id="396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4"/>
            <p14:sldId id="336"/>
            <p14:sldId id="325"/>
            <p14:sldId id="332"/>
            <p14:sldId id="333"/>
            <p14:sldId id="326"/>
            <p14:sldId id="337"/>
            <p14:sldId id="338"/>
            <p14:sldId id="339"/>
            <p14:sldId id="340"/>
            <p14:sldId id="341"/>
            <p14:sldId id="334"/>
            <p14:sldId id="342"/>
            <p14:sldId id="343"/>
            <p14:sldId id="344"/>
            <p14:sldId id="345"/>
            <p14:sldId id="346"/>
            <p14:sldId id="327"/>
            <p14:sldId id="347"/>
            <p14:sldId id="348"/>
            <p14:sldId id="349"/>
            <p14:sldId id="328"/>
            <p14:sldId id="350"/>
            <p14:sldId id="351"/>
            <p14:sldId id="352"/>
            <p14:sldId id="353"/>
            <p14:sldId id="354"/>
            <p14:sldId id="355"/>
            <p14:sldId id="329"/>
            <p14:sldId id="356"/>
            <p14:sldId id="357"/>
            <p14:sldId id="358"/>
            <p14:sldId id="330"/>
            <p14:sldId id="335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7"/>
            <p14:sldId id="378"/>
            <p14:sldId id="373"/>
            <p14:sldId id="379"/>
            <p14:sldId id="374"/>
            <p14:sldId id="391"/>
            <p14:sldId id="392"/>
            <p14:sldId id="393"/>
            <p14:sldId id="394"/>
            <p14:sldId id="376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75" autoAdjust="0"/>
    <p:restoredTop sz="96761" autoAdjust="0"/>
  </p:normalViewPr>
  <p:slideViewPr>
    <p:cSldViewPr snapToGrid="0">
      <p:cViewPr varScale="1">
        <p:scale>
          <a:sx n="95" d="100"/>
          <a:sy n="95" d="100"/>
        </p:scale>
        <p:origin x="11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2022-05-09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79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15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문제점들</a:t>
            </a:r>
            <a:endParaRPr lang="ko-KR" altLang="en-US" b="0" i="0" dirty="0">
              <a:solidFill>
                <a:srgbClr val="A7A7A7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b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ko-KR" altLang="en-US" b="0" i="0" dirty="0">
              <a:solidFill>
                <a:srgbClr val="A7A7A7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-TV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는 리모컨이 없으면 동작을 못한다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.(TV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는 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remote 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클래스 안에서 생성이 되고 노출이 안됨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b="0" i="0" dirty="0">
              <a:solidFill>
                <a:srgbClr val="A7A7A7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-TV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의 변경이 직접적으로 리모컨에 영향을 준다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b="0" i="0" dirty="0">
              <a:solidFill>
                <a:srgbClr val="A7A7A7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이 리모컨은 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TV</a:t>
            </a:r>
            <a:r>
              <a:rPr lang="ko-KR" altLang="en-US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만 제어가 가능하고 다른 장비들은 제어 못한다</a:t>
            </a:r>
            <a:r>
              <a:rPr lang="en-US" altLang="ko-KR" sz="1800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b="0" i="0" dirty="0">
              <a:solidFill>
                <a:srgbClr val="A7A7A7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1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806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dirty="0"/>
            </a:br>
            <a:r>
              <a:rPr lang="en-US" altLang="ko-KR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en-US" altLang="ko-KR" b="0" i="0" dirty="0" err="1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IRemote</a:t>
            </a:r>
            <a:r>
              <a:rPr lang="en-US" altLang="ko-KR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인터페이스만 준수하면 </a:t>
            </a:r>
            <a:r>
              <a:rPr lang="en-US" altLang="ko-KR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TV </a:t>
            </a:r>
            <a:r>
              <a:rPr lang="ko-KR" altLang="en-US" b="0" i="0" dirty="0" err="1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뿐만아니라</a:t>
            </a:r>
            <a:r>
              <a:rPr lang="ko-KR" altLang="en-US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다른 장비도 연동이 가능하다</a:t>
            </a:r>
            <a:r>
              <a:rPr lang="en-US" altLang="ko-KR" b="0" i="0" dirty="0">
                <a:solidFill>
                  <a:srgbClr val="A7A7A7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10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371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143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013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438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8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885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https://docs.unity3d.com/kr/2020.3/Manual/class-LineRenderer.html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419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38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https://docs.unity3d.com/kr/2020.3/Manual/class-ScriptableObject.html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https://docs.unity3d.com/2020.3/Documentation/ScriptReference/CreateAssetMenuAttribute.html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ContextMenu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https://docs.unity3d.com/2020.3/Documentation/ScriptReference/ContextMenu.html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182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60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29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325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678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883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079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91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32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933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99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160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07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359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949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998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99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960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https://docs.microsoft.com/ko-kr/dotnet/api/system.action?view=net-6.0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https://docs.microsoft.com/ko-kr/dotnet/api/system.action-1?view=net-6.0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540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5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366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363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55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732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743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32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0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129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84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03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943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https://docs.unity3d.com/kr/2020.3/Manual/Navigation.html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내비게이션 </a:t>
            </a:r>
            <a:r>
              <a:rPr lang="ko-KR" altLang="en-US" dirty="0" err="1"/>
              <a:t>메쉬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https://devjino.tistory.com/7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6323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https://docs.unity3d.com/kr/2020.3/Manual/Navigation.html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090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https://docs.unity3d.com/kr/2020.3/Manual/Navigation.html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875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https://docs.unity3d.com/kr/2020.3/Manual/Navigation.html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626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2256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8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5134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145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362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3886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6650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캡슐 </a:t>
            </a:r>
            <a:r>
              <a:rPr lang="ko-KR" altLang="en-US" dirty="0" err="1"/>
              <a:t>콜라이더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좀비의 물리적 표면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박스 </a:t>
            </a:r>
            <a:r>
              <a:rPr lang="ko-KR" altLang="en-US" dirty="0" err="1"/>
              <a:t>콜라이더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좀비의 </a:t>
            </a:r>
            <a:r>
              <a:rPr lang="ko-KR" altLang="en-US" dirty="0" err="1"/>
              <a:t>굥격</a:t>
            </a:r>
            <a:r>
              <a:rPr lang="ko-KR" altLang="en-US" dirty="0"/>
              <a:t> 범위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2994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6111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631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오타 수정</a:t>
            </a:r>
            <a:endParaRPr lang="en-US" altLang="ko-KR" sz="1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Setup(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startingHealth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health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damage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zombieData.damage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navMeshAgent.speed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zombieData.speed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zombieRenderer.material.color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zombieData.skinColor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753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사전적 의미로는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사용자인 인간과 컴퓨터를 연결하여 주는 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키보드나 디스플레이 따위를 이른다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.', 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서로 다른 두 시스템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소프트웨어 따위를 서로 이어 주는 부분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또는 그런 접속 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라는 의미를 담고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예를 들어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키보드나 모니터 등을 사용하기 위해서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USB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포트에 연결시키면 컴퓨터가 이를 자동으로 인식하여 바로 사용이 가능하게끔 만들어줍니다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그 외에도 프린터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모뎀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스캐너 등과 같은 주변기기를 손쉽게 연결하여 컴퓨터 내에서 바로 사용할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USB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역시도 하나의 인터페이스이며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두 장치를 이어주어 컴퓨터와 주변 기기사이에서 정보를 주고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FC Sans"/>
              </a:rPr>
              <a:t>받을수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 있도록 도와줍니다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인터페이스는 생성자 메서드를 정의 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인터페이스는 정적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맴버도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정의 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 내에서는 형식들을 중첩 사용할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나열형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구조체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클래스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4. 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인터페이스는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다른 인터페이스를 상속 받을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구조체 또는 클래스로부터 상속받을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129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621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5364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3891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393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219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8062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오타 수정</a:t>
            </a:r>
            <a:endParaRPr lang="en-US" altLang="ko-KR" sz="1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Setup(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startingHealth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health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zombieData.health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damage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zombieData.damage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navMeshAgent.speed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zombieData.speed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zombieRenderer.material.color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zombieData.skinColor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30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사전적 의미로는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사용자인 인간과 컴퓨터를 연결하여 주는 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키보드나 디스플레이 따위를 이른다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.', 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서로 다른 두 시스템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소프트웨어 따위를 서로 이어 주는 부분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또는 그런 접속 장치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.'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라는 의미를 담고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예를 들어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키보드나 모니터 등을 사용하기 위해서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USB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포트에 연결시키면 컴퓨터가 이를 자동으로 인식하여 바로 사용이 가능하게끔 만들어줍니다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그 외에도 프린터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모뎀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스캐너 등과 같은 주변기기를 손쉽게 연결하여 컴퓨터 내에서 바로 사용할 수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USB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역시도 하나의 인터페이스이며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두 장치를 이어주어 컴퓨터와 주변 기기사이에서 정보를 주고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FC Sans"/>
              </a:rPr>
              <a:t>받을수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FC Sans"/>
              </a:rPr>
              <a:t> 있도록 도와줍니다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인터페이스는 생성자 메서드를 정의 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인터페이스는 정적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맴버도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정의 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 내에서는 형식들을 중첩 사용할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나열형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구조체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클래스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인터페이스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4. 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인터페이스는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다른 인터페이스를 상속 받을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구조체 또는 클래스로부터 상속받을 수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6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65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5/9/2022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5/9/2022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5/9/2022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5/9/2022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5/9/2022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5/9/2022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5/9/2022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5/9/2022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5/9/2022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5/9/2022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863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props/guns/guns-pack-low-poly-guns-collection-192553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10.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탑다운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슈터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C# </a:t>
            </a:r>
            <a:r>
              <a:rPr lang="ko-KR" altLang="en-US" sz="2400" b="1" dirty="0">
                <a:latin typeface="+mn-ea"/>
              </a:rPr>
              <a:t>인터페이스</a:t>
            </a:r>
            <a:r>
              <a:rPr lang="en-US" altLang="ko-KR" sz="2400" b="1" dirty="0">
                <a:latin typeface="+mn-ea"/>
              </a:rPr>
              <a:t>(Interface)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클래스와 비슷하게 인터페이스는 메서드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속성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이벤트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인덱서</a:t>
            </a:r>
            <a:r>
              <a:rPr lang="ko-KR" altLang="en-US" sz="2000" dirty="0">
                <a:latin typeface="+mn-ea"/>
              </a:rPr>
              <a:t> 등을 갖지만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인터페이스는 이를 직접 구현하지 않고 단지 정의</a:t>
            </a:r>
            <a:r>
              <a:rPr lang="en-US" altLang="ko-KR" sz="2000" dirty="0">
                <a:latin typeface="+mn-ea"/>
              </a:rPr>
              <a:t>(prototype definition)</a:t>
            </a:r>
            <a:r>
              <a:rPr lang="ko-KR" altLang="en-US" sz="2000" dirty="0">
                <a:latin typeface="+mn-ea"/>
              </a:rPr>
              <a:t>만을 갖는다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인터페이스는 추상 멤버</a:t>
            </a:r>
            <a:r>
              <a:rPr lang="en-US" altLang="ko-KR" sz="2000" dirty="0">
                <a:latin typeface="+mn-ea"/>
              </a:rPr>
              <a:t>(abstract member)</a:t>
            </a:r>
            <a:r>
              <a:rPr lang="ko-KR" altLang="en-US" sz="2000" dirty="0">
                <a:latin typeface="+mn-ea"/>
              </a:rPr>
              <a:t>로만 구성된 추상 </a:t>
            </a:r>
            <a:r>
              <a:rPr lang="en-US" altLang="ko-KR" sz="2000" dirty="0">
                <a:latin typeface="+mn-ea"/>
              </a:rPr>
              <a:t>Base </a:t>
            </a:r>
            <a:r>
              <a:rPr lang="ko-KR" altLang="en-US" sz="2000" dirty="0">
                <a:latin typeface="+mn-ea"/>
              </a:rPr>
              <a:t>클래스</a:t>
            </a:r>
            <a:r>
              <a:rPr lang="en-US" altLang="ko-KR" sz="2000" dirty="0">
                <a:latin typeface="+mn-ea"/>
              </a:rPr>
              <a:t>(abstract base class)</a:t>
            </a:r>
            <a:r>
              <a:rPr lang="ko-KR" altLang="en-US" sz="2000" dirty="0">
                <a:latin typeface="+mn-ea"/>
              </a:rPr>
              <a:t>와 개념적으로 유사하다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클래스가 인터페이스를 가지는 경우 해당 인터페이스의 모든 멤버에 대한 구현</a:t>
            </a:r>
            <a:r>
              <a:rPr lang="en-US" altLang="ko-KR" sz="2000" dirty="0">
                <a:latin typeface="+mn-ea"/>
              </a:rPr>
              <a:t>(implementation)</a:t>
            </a:r>
            <a:r>
              <a:rPr lang="ko-KR" altLang="en-US" sz="2000" dirty="0">
                <a:latin typeface="+mn-ea"/>
              </a:rPr>
              <a:t>을 제공해야 한다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다중 상속이 가능하다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83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C# </a:t>
            </a:r>
            <a:r>
              <a:rPr lang="ko-KR" altLang="en-US" sz="2400" b="1" dirty="0">
                <a:latin typeface="+mn-ea"/>
              </a:rPr>
              <a:t>인터페이스</a:t>
            </a:r>
            <a:r>
              <a:rPr lang="en-US" altLang="ko-KR" sz="2400" b="1" dirty="0">
                <a:latin typeface="+mn-ea"/>
              </a:rPr>
              <a:t>(Interface)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+mn-ea"/>
              </a:rPr>
              <a:t>클래스가 </a:t>
            </a:r>
            <a:r>
              <a:rPr lang="ko-KR" altLang="en-US" sz="2000" dirty="0" err="1">
                <a:latin typeface="+mn-ea"/>
              </a:rPr>
              <a:t>시그니처가</a:t>
            </a:r>
            <a:r>
              <a:rPr lang="ko-KR" altLang="en-US" sz="2000" dirty="0">
                <a:latin typeface="+mn-ea"/>
              </a:rPr>
              <a:t> 동일한 멤버를 포함하는 두 인터페이스를 구현하는 경우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해당 멤버를 클래스에 구현하면 양쪽 인터페이스 모두가 해당 멤버를 구현에 사용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B7FAFD-C971-719A-CB22-B7DDE87B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62" y="2889419"/>
            <a:ext cx="4839375" cy="3162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5E2A1-0330-D737-C24C-0E3C4B1CE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2889419"/>
            <a:ext cx="390579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C# </a:t>
            </a:r>
            <a:r>
              <a:rPr lang="ko-KR" altLang="en-US" sz="2400" b="1" dirty="0">
                <a:latin typeface="+mn-ea"/>
              </a:rPr>
              <a:t>인터페이스</a:t>
            </a:r>
            <a:r>
              <a:rPr lang="en-US" altLang="ko-KR" sz="2400" b="1" dirty="0">
                <a:latin typeface="+mn-ea"/>
              </a:rPr>
              <a:t>(Interface)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+mn-ea"/>
              </a:rPr>
              <a:t>사용 중인 인터페이스에 따라 다른 구현을 호출하기 위해 인터페이스 멤버를 명시적으로 구현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명시적 인터페이스 구현은 지정된 인터페이스를 통해서만 호출되는 클래스 멤버</a:t>
            </a:r>
            <a:r>
              <a:rPr lang="en-US" altLang="ko-KR" sz="2000" dirty="0">
                <a:latin typeface="+mn-ea"/>
              </a:rPr>
              <a:t>. 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클래스 이름 앞에 인터페이스 이름과 마침표를 추가하여 클래스 멤버의 이름을 지정</a:t>
            </a:r>
            <a:r>
              <a:rPr lang="en-US" altLang="ko-KR" sz="2000" dirty="0">
                <a:latin typeface="+mn-ea"/>
              </a:rPr>
              <a:t>. 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282CD-5041-7EB1-0FAD-59542D2D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04" y="3118187"/>
            <a:ext cx="4201111" cy="2333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BA851F-8B41-D533-80E8-2531E45AD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87" y="3070556"/>
            <a:ext cx="453453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Coupling</a:t>
            </a:r>
          </a:p>
          <a:p>
            <a:r>
              <a:rPr lang="en-US" altLang="ko-KR" sz="2400" b="1" dirty="0">
                <a:latin typeface="+mn-ea"/>
              </a:rPr>
              <a:t>	</a:t>
            </a:r>
            <a:r>
              <a:rPr lang="en-US" altLang="ko-KR" sz="2000" dirty="0">
                <a:latin typeface="+mn-ea"/>
              </a:rPr>
              <a:t>coupling</a:t>
            </a:r>
            <a:r>
              <a:rPr lang="ko-KR" altLang="en-US" sz="2000" dirty="0">
                <a:latin typeface="+mn-ea"/>
              </a:rPr>
              <a:t>이란 서로 상호작용하는 오브젝트들 간의 의존성을 의미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  <a:p>
            <a:pPr lvl="1"/>
            <a:r>
              <a:rPr lang="en-US" altLang="ko-KR" sz="2400" b="1" dirty="0">
                <a:latin typeface="+mn-ea"/>
              </a:rPr>
              <a:t>Tight Coupling vs Loose Coupling </a:t>
            </a:r>
          </a:p>
          <a:p>
            <a:pPr lvl="1"/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	Tight Coupling  </a:t>
            </a:r>
          </a:p>
          <a:p>
            <a:pPr lvl="3"/>
            <a:r>
              <a:rPr lang="ko-KR" altLang="en-US" sz="2000" dirty="0">
                <a:latin typeface="+mn-ea"/>
              </a:rPr>
              <a:t>클래스와 객체가 서로 의존하고 있는 것이다</a:t>
            </a:r>
            <a:endParaRPr lang="en-US" altLang="ko-KR" sz="2000" dirty="0">
              <a:latin typeface="+mn-ea"/>
            </a:endParaRPr>
          </a:p>
          <a:p>
            <a:pPr lvl="3"/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	Loose Coupling </a:t>
            </a:r>
            <a:endParaRPr lang="en-US" altLang="ko-KR" sz="2400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lvl="3"/>
            <a:r>
              <a:rPr lang="ko-KR" altLang="en-US" sz="2000" dirty="0"/>
              <a:t>하나의 컴포넌트의 변경이 다른 컴포넌트들의 변경을 요구하는 위험을 줄이는 것을 목적으로 하는 시스템에서  컴포넌트 간의 내부 의존성을 줄이는 것을 추구하는 디자인</a:t>
            </a:r>
          </a:p>
          <a:p>
            <a:pPr lvl="1"/>
            <a:endParaRPr lang="ko-KR" altLang="en-US" sz="2400" dirty="0"/>
          </a:p>
          <a:p>
            <a:pPr lvl="1"/>
            <a:br>
              <a:rPr lang="ko-KR" altLang="en-US" sz="2400" dirty="0"/>
            </a:br>
            <a:endParaRPr lang="en-US" altLang="ko-KR" sz="2400" b="1" dirty="0">
              <a:latin typeface="+mn-ea"/>
            </a:endParaRPr>
          </a:p>
          <a:p>
            <a:pPr lvl="1"/>
            <a:endParaRPr lang="ko-KR" altLang="en-US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73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17695-887F-CE89-A23A-45049D19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84747"/>
            <a:ext cx="4509046" cy="5350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22C55-E2FC-33B8-0DD1-1B2B456CC56E}"/>
              </a:ext>
            </a:extLst>
          </p:cNvPr>
          <p:cNvSpPr txBox="1"/>
          <p:nvPr/>
        </p:nvSpPr>
        <p:spPr>
          <a:xfrm>
            <a:off x="5102860" y="1359376"/>
            <a:ext cx="610108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강한 결합 </a:t>
            </a:r>
            <a:r>
              <a:rPr lang="en-US" altLang="ko-KR" sz="2000" b="1" dirty="0"/>
              <a:t>(</a:t>
            </a:r>
            <a:r>
              <a:rPr lang="en-US" altLang="ko-KR" sz="2000" b="1" dirty="0">
                <a:latin typeface="+mn-ea"/>
              </a:rPr>
              <a:t>Tight Coupling</a:t>
            </a:r>
            <a:r>
              <a:rPr lang="en-US" altLang="ko-KR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TV</a:t>
            </a:r>
            <a:r>
              <a:rPr lang="ko-KR" altLang="en-US" dirty="0"/>
              <a:t>는 리모컨이 없으면 동작을 못한다</a:t>
            </a:r>
            <a:r>
              <a:rPr lang="en-US" altLang="ko-KR" dirty="0"/>
              <a:t>.(TV</a:t>
            </a:r>
            <a:r>
              <a:rPr lang="ko-KR" altLang="en-US" dirty="0"/>
              <a:t>는 </a:t>
            </a:r>
            <a:r>
              <a:rPr lang="en-US" altLang="ko-KR" dirty="0"/>
              <a:t>remote </a:t>
            </a:r>
            <a:r>
              <a:rPr lang="ko-KR" altLang="en-US" dirty="0"/>
              <a:t>클래스 안에서 생성이 되고 노출이 안됨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TV</a:t>
            </a:r>
            <a:r>
              <a:rPr lang="ko-KR" altLang="en-US" dirty="0"/>
              <a:t>의 변경이 직접적으로 리모컨에 영향을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리모컨은 </a:t>
            </a:r>
            <a:r>
              <a:rPr lang="en-US" altLang="ko-KR" dirty="0"/>
              <a:t>TV</a:t>
            </a:r>
            <a:r>
              <a:rPr lang="ko-KR" altLang="en-US" dirty="0"/>
              <a:t>만 제어가 가능하고 다른 장비들은 제어 못한다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87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7D28D-C6E6-6B30-D252-A442B856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78" y="1294356"/>
            <a:ext cx="4971358" cy="5022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A4C6E-4E1F-709C-9B43-F850AC62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3" y="1294356"/>
            <a:ext cx="2895450" cy="1009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4F830A-CF2C-F3E9-9808-62EB99CF2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960" y="1294356"/>
            <a:ext cx="3757315" cy="31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541CA-3A82-B51B-C395-AD93E76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56893"/>
            <a:ext cx="6805937" cy="2172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B2E767-DA6E-E766-6F5A-4D47E9924D43}"/>
              </a:ext>
            </a:extLst>
          </p:cNvPr>
          <p:cNvSpPr txBox="1"/>
          <p:nvPr/>
        </p:nvSpPr>
        <p:spPr>
          <a:xfrm>
            <a:off x="162560" y="3890823"/>
            <a:ext cx="1178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IRemote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인터페이스만 준수하면 </a:t>
            </a:r>
            <a:r>
              <a:rPr lang="en-US" altLang="ko-KR" sz="2000" b="1" dirty="0"/>
              <a:t>TV </a:t>
            </a:r>
            <a:r>
              <a:rPr lang="ko-KR" altLang="en-US" sz="2000" b="1" dirty="0" err="1"/>
              <a:t>뿐만아니라</a:t>
            </a:r>
            <a:r>
              <a:rPr lang="ko-KR" altLang="en-US" sz="2000" b="1" dirty="0"/>
              <a:t> 다른 장비도 연동이 가능하다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15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39D4B-5210-51DB-0FCD-3849CD62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5" y="1261360"/>
            <a:ext cx="3296110" cy="962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4B1709-CFC8-3B43-B480-0AA1AA1F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15" y="2348480"/>
            <a:ext cx="4048690" cy="1629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FC6B8A-768B-DC82-2CFF-13F00165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72" y="3802046"/>
            <a:ext cx="3524742" cy="2505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2F2CFC-1DE0-7595-96CE-F2FCD92AD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878" y="1191832"/>
            <a:ext cx="4220164" cy="261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5A23D6-2D26-1960-5541-7C854B482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878" y="4080626"/>
            <a:ext cx="383911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5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39BC5-73F5-1C94-6BB7-45DF2064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0050"/>
            <a:ext cx="5925377" cy="1533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A2A8B3-04E2-4D8A-AF8D-C9920E9B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" y="3147514"/>
            <a:ext cx="4269740" cy="14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BF0134-791D-64F2-0D3C-9F31AC3C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2" y="1297383"/>
            <a:ext cx="6001588" cy="4925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83012F-D521-9015-951E-5573A2AB3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92" y="1297383"/>
            <a:ext cx="5096586" cy="9621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742391-BA59-2130-8AD0-392F32C8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92" y="2424521"/>
            <a:ext cx="521090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418FCA-7906-13D5-66FC-7DA670CB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09312"/>
            <a:ext cx="6011114" cy="2419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6D7FA3-5098-3BA8-97BF-41DC4036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84" y="3429000"/>
            <a:ext cx="5163271" cy="3115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7068A5-4E8D-AEBD-DFB4-1431D892E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58" y="4724581"/>
            <a:ext cx="536332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0FBF8-40C6-072F-1AE8-C290E302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84894"/>
            <a:ext cx="609685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7003C-33F6-E93A-CD9E-9A5BB06D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19221"/>
            <a:ext cx="6070737" cy="54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8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라인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랜더러</a:t>
            </a:r>
            <a:r>
              <a:rPr lang="en-US" altLang="ko-KR" sz="2400" b="1" dirty="0">
                <a:latin typeface="+mn-ea"/>
              </a:rPr>
              <a:t>(Line Renderer)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Line Renderer </a:t>
            </a:r>
            <a:r>
              <a:rPr lang="ko-KR" altLang="en-US" sz="2000" dirty="0">
                <a:latin typeface="+mn-ea"/>
              </a:rPr>
              <a:t>컴포넌트는 </a:t>
            </a:r>
            <a:r>
              <a:rPr lang="en-US" altLang="ko-KR" sz="2000" dirty="0">
                <a:latin typeface="+mn-ea"/>
              </a:rPr>
              <a:t>3D </a:t>
            </a:r>
            <a:r>
              <a:rPr lang="ko-KR" altLang="en-US" sz="2000" dirty="0">
                <a:latin typeface="+mn-ea"/>
              </a:rPr>
              <a:t>공간에서 두 개 이상의 지점 배열을 가져와 각각의 점 사이에 직선을 그리는 컴포넌트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그려지는 모든 라인은 연속적이어야 함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40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C27DF6-01C3-A255-85F9-7FA81AA8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1016625"/>
            <a:ext cx="7929810" cy="55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9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GunData</a:t>
            </a:r>
            <a:r>
              <a:rPr lang="en-US" altLang="ko-KR" sz="2400" b="1" dirty="0">
                <a:latin typeface="+mn-ea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모델과 데이터 분리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en-US" altLang="ko-KR" sz="2400" b="1" dirty="0" err="1">
                <a:latin typeface="+mn-ea"/>
              </a:rPr>
              <a:t>ScriptableObject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CreateAssetMenu</a:t>
            </a:r>
            <a:br>
              <a:rPr lang="en-US" altLang="ko-KR" sz="2400" b="1" dirty="0">
                <a:latin typeface="+mn-ea"/>
              </a:rPr>
            </a:br>
            <a:r>
              <a:rPr lang="en-US" altLang="ko-KR" sz="2000" dirty="0">
                <a:latin typeface="+mn-ea"/>
              </a:rPr>
              <a:t>Assets/Create </a:t>
            </a:r>
            <a:r>
              <a:rPr lang="ko-KR" altLang="en-US" sz="2000" dirty="0">
                <a:latin typeface="+mn-ea"/>
              </a:rPr>
              <a:t>하위 메뉴에 자동으로 나열되도록 </a:t>
            </a:r>
            <a:r>
              <a:rPr lang="en-US" altLang="ko-KR" sz="2000" dirty="0" err="1">
                <a:latin typeface="+mn-ea"/>
              </a:rPr>
              <a:t>ScriptableObject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파생 유형을 표시하여 유형의 인스턴스를 쉽게 생성하고 </a:t>
            </a:r>
            <a:r>
              <a:rPr lang="en-US" altLang="ko-KR" sz="2000" dirty="0">
                <a:latin typeface="+mn-ea"/>
              </a:rPr>
              <a:t>".asset" </a:t>
            </a:r>
            <a:r>
              <a:rPr lang="ko-KR" altLang="en-US" sz="2000" dirty="0">
                <a:latin typeface="+mn-ea"/>
              </a:rPr>
              <a:t>파일로 프로젝트에 저장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500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D6455D-6CCD-AF2A-6C2F-A0781FD0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08" y="1977174"/>
            <a:ext cx="4248743" cy="3086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0C3ECB-434D-03FC-D562-DBFBC8989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40" y="1977174"/>
            <a:ext cx="524900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43104-BB70-1214-3C80-51DE9E16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0" y="1357023"/>
            <a:ext cx="4696480" cy="4143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FC01DA-CB7D-7E30-817F-BE855498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50" y="1357023"/>
            <a:ext cx="5868219" cy="3991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C0EB98-8A64-AEFD-3A3A-FDAF533A12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06"/>
          <a:stretch/>
        </p:blipFill>
        <p:spPr>
          <a:xfrm>
            <a:off x="5461218" y="5104835"/>
            <a:ext cx="5963482" cy="6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77091-ECA8-6C65-6405-B732C374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5" y="1226423"/>
            <a:ext cx="2753109" cy="1133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BD90E5-6CA5-BBD5-135F-F87D48CF6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7" y="2768387"/>
            <a:ext cx="5553850" cy="3048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6064FA-31C6-C102-94A9-A50CFE0D3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3" y="1428862"/>
            <a:ext cx="5782482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0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Prefab </a:t>
            </a:r>
            <a:r>
              <a:rPr lang="ko-KR" altLang="en-US" sz="2400" b="1" dirty="0">
                <a:latin typeface="+mn-ea"/>
              </a:rPr>
              <a:t>제작</a:t>
            </a:r>
            <a:endParaRPr lang="en-US" altLang="ko-KR" sz="8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C1CB3-6E81-B380-3FE7-0905CD1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4" y="1825526"/>
            <a:ext cx="5182323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6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960C28-93FD-E7D3-941D-878ADAA1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6" y="1291896"/>
            <a:ext cx="5906324" cy="3077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0AE1A1-448C-E384-A5B0-DF8F58A2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2956"/>
            <a:ext cx="6001588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8F8ACA-9E8F-3539-FD3D-EE2D2956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5383"/>
            <a:ext cx="5992061" cy="2457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B8CD85-453B-2903-2E23-529D79C7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" y="3723176"/>
            <a:ext cx="5820587" cy="2772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881FA-8002-130B-D8EB-D32E86206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061" y="1225654"/>
            <a:ext cx="5763429" cy="18576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08D430-C16C-BC81-C4F4-75ED6CEF3A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92"/>
          <a:stretch/>
        </p:blipFill>
        <p:spPr>
          <a:xfrm>
            <a:off x="5630060" y="3136973"/>
            <a:ext cx="6125430" cy="14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B0841-7D4C-B73F-7678-AA03262D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57" y="1517418"/>
            <a:ext cx="5456503" cy="47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6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2728A-FAB4-E56C-3B70-2D9B64AC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0" y="1059224"/>
            <a:ext cx="5944430" cy="5401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89E70F-8B5C-E12A-9C9E-B999DB439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39" y="2460615"/>
            <a:ext cx="580153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A6F01C-23AF-3E61-CB4F-2ACE0ED0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3" y="1172918"/>
            <a:ext cx="6020640" cy="3496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3C9B54-63C4-070A-68FA-6D7694ECE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70" y="4820358"/>
            <a:ext cx="5944430" cy="1276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33A6F4-97F0-466C-0CC1-6809AEEA6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74" y="1291542"/>
            <a:ext cx="593490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9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A5833-A843-0F5B-250D-FFE958EB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7" y="1030645"/>
            <a:ext cx="5658640" cy="5458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3BFE32-D082-5BF5-D5CB-C3DB3631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5" y="1030645"/>
            <a:ext cx="401058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2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OnAnimatorIK</a:t>
            </a:r>
            <a:r>
              <a:rPr lang="en-US" altLang="ko-KR" sz="2400" b="1" dirty="0"/>
              <a:t>()</a:t>
            </a:r>
            <a:endParaRPr lang="en-US" altLang="ko-KR" sz="8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42689-1F02-DEAF-7E9C-5C446635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825526"/>
            <a:ext cx="4620270" cy="2248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ADD96-279C-4264-6DA0-1690F9176AD8}"/>
              </a:ext>
            </a:extLst>
          </p:cNvPr>
          <p:cNvSpPr txBox="1"/>
          <p:nvPr/>
        </p:nvSpPr>
        <p:spPr>
          <a:xfrm>
            <a:off x="384616" y="4302508"/>
            <a:ext cx="11538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MonoBehaviour.OnAnimatorIK</a:t>
            </a:r>
            <a:r>
              <a:rPr lang="en-US" altLang="ko-KR" b="1" dirty="0"/>
              <a:t>(int)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애니메이션 </a:t>
            </a:r>
            <a:r>
              <a:rPr lang="en-US" altLang="ko-KR" dirty="0"/>
              <a:t>IK(</a:t>
            </a:r>
            <a:r>
              <a:rPr lang="ko-KR" altLang="en-US" dirty="0"/>
              <a:t>역운동학</a:t>
            </a:r>
            <a:r>
              <a:rPr lang="en-US" altLang="ko-KR" dirty="0"/>
              <a:t>) </a:t>
            </a:r>
            <a:r>
              <a:rPr lang="ko-KR" altLang="en-US" dirty="0"/>
              <a:t>설정을 위한 </a:t>
            </a:r>
            <a:r>
              <a:rPr lang="ko-KR" altLang="en-US" dirty="0" err="1"/>
              <a:t>콜백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OnAnimatorIK</a:t>
            </a:r>
            <a:r>
              <a:rPr lang="en-US" altLang="ko-KR" dirty="0"/>
              <a:t>()</a:t>
            </a:r>
            <a:r>
              <a:rPr lang="ko-KR" altLang="en-US" dirty="0"/>
              <a:t>는 내부 </a:t>
            </a:r>
            <a:r>
              <a:rPr lang="en-US" altLang="ko-KR" dirty="0"/>
              <a:t>IK </a:t>
            </a:r>
            <a:r>
              <a:rPr lang="ko-KR" altLang="en-US" dirty="0"/>
              <a:t>시스템을 업데이트하기 직전에 </a:t>
            </a:r>
            <a:r>
              <a:rPr lang="en-US" altLang="ko-KR" dirty="0"/>
              <a:t>Animator </a:t>
            </a:r>
            <a:r>
              <a:rPr lang="ko-KR" altLang="en-US" dirty="0"/>
              <a:t>구성 요소에 의해 호출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ko-KR" altLang="en-US" dirty="0" err="1"/>
              <a:t>콜백을</a:t>
            </a:r>
            <a:r>
              <a:rPr lang="ko-KR" altLang="en-US" dirty="0"/>
              <a:t> 사용하여 </a:t>
            </a:r>
            <a:r>
              <a:rPr lang="en-US" altLang="ko-KR" dirty="0"/>
              <a:t>IK </a:t>
            </a:r>
            <a:r>
              <a:rPr lang="ko-KR" altLang="en-US" dirty="0"/>
              <a:t>목표의 위치와 해당 가중치를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78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B5018D-E39D-575D-B0CF-EF959473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39608"/>
            <a:ext cx="563006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88B32C-9262-4CBC-4BAB-827669B9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3" y="1187830"/>
            <a:ext cx="5858693" cy="1714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360F2B-A162-6787-8143-AE368D62F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75" y="2885441"/>
            <a:ext cx="5792008" cy="356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9B51A9-E223-95FD-F77B-4EB84763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202" y="1187830"/>
            <a:ext cx="588727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0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23588-B517-9D96-17B3-9E8BC7F1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23660"/>
            <a:ext cx="5734850" cy="4515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7C0D18-092B-6C8D-E17C-C0F6D01BA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23" y="1154488"/>
            <a:ext cx="414395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7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등교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출근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중지 기준 및 행동요령 변경 안내</a:t>
            </a:r>
            <a:r>
              <a:rPr lang="en-US" altLang="ko-KR" sz="2400" dirty="0"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https://www.ck.ac.kr/archives/182863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추가 제작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Guns Pack: Low Poly Guns Collection (</a:t>
            </a:r>
            <a:r>
              <a:rPr lang="en-US" altLang="ko-KR" sz="2000" dirty="0">
                <a:latin typeface="+mn-ea"/>
                <a:hlinkClick r:id="rId3"/>
              </a:rPr>
              <a:t>https://assetstore.unity.com/packages/3d/props/guns/guns-pack-low-poly-guns-collection-192553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vl="1"/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Left Handle, Right Handle, Fire Position, </a:t>
            </a:r>
            <a:r>
              <a:rPr lang="en-US" altLang="ko-KR" sz="2000" dirty="0" err="1">
                <a:latin typeface="+mn-ea"/>
              </a:rPr>
              <a:t>MuzzleFlashEffect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ShellEjectEffect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위치 조정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총기류 교체</a:t>
            </a:r>
            <a:endParaRPr lang="en-US" altLang="ko-KR" sz="2000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PlayerShooter.cs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dirty="0" err="1">
                <a:latin typeface="+mn-ea"/>
              </a:rPr>
              <a:t>leftHandMount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rightHandMount</a:t>
            </a:r>
            <a:r>
              <a:rPr lang="en-US" altLang="ko-KR" sz="2000" dirty="0">
                <a:latin typeface="+mn-ea"/>
              </a:rPr>
              <a:t> =&gt; </a:t>
            </a:r>
            <a:r>
              <a:rPr lang="en-US" altLang="ko-KR" sz="2000" dirty="0" err="1">
                <a:latin typeface="+mn-ea"/>
              </a:rPr>
              <a:t>Gun.cs</a:t>
            </a:r>
            <a:endParaRPr lang="en-US" altLang="ko-KR" sz="2000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특정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키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입력 </a:t>
            </a:r>
            <a:r>
              <a:rPr lang="en-US" altLang="ko-KR" sz="2000" dirty="0">
                <a:latin typeface="+mn-ea"/>
              </a:rPr>
              <a:t>Input Manager Setting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PlayerShooter.cs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무장 리스트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현재 무장 인덱스 추가</a:t>
            </a:r>
            <a:endParaRPr lang="en-US" altLang="ko-KR" sz="2000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교체 키 </a:t>
            </a:r>
            <a:r>
              <a:rPr lang="ko-KR" altLang="en-US" sz="2000" dirty="0" err="1">
                <a:latin typeface="+mn-ea"/>
              </a:rPr>
              <a:t>입력시</a:t>
            </a:r>
            <a:r>
              <a:rPr lang="ko-KR" altLang="en-US" sz="2000" dirty="0">
                <a:latin typeface="+mn-ea"/>
              </a:rPr>
              <a:t> 무장리스트에서 다음 무장 가져와서 </a:t>
            </a:r>
            <a:r>
              <a:rPr lang="en-US" altLang="ko-KR" sz="2000" dirty="0">
                <a:latin typeface="+mn-ea"/>
              </a:rPr>
              <a:t>gun</a:t>
            </a:r>
            <a:r>
              <a:rPr lang="ko-KR" altLang="en-US" sz="2000" dirty="0">
                <a:latin typeface="+mn-ea"/>
              </a:rPr>
              <a:t>에 세팅 및 활성화</a:t>
            </a:r>
            <a:endParaRPr lang="en-US" altLang="ko-KR" sz="2000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무장마다 탄알 및 탄창 구현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추가 사항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60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253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생명체 기반 클래스 제작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LivingEntity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체력을 가진다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체력을 회복한다</a:t>
            </a: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공격을 받을 수 있다</a:t>
            </a:r>
            <a:r>
              <a:rPr lang="en-US" altLang="ko-KR" sz="2400" dirty="0">
                <a:latin typeface="+mn-ea"/>
              </a:rPr>
              <a:t>.(</a:t>
            </a:r>
            <a:r>
              <a:rPr lang="en-US" altLang="ko-KR" sz="2400" dirty="0" err="1">
                <a:latin typeface="+mn-ea"/>
              </a:rPr>
              <a:t>IDamageable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살거나 죽을 수 있다</a:t>
            </a:r>
            <a:r>
              <a:rPr lang="en-US" altLang="ko-KR" sz="2400" dirty="0">
                <a:latin typeface="+mn-ea"/>
              </a:rPr>
              <a:t>.(</a:t>
            </a:r>
            <a:r>
              <a:rPr lang="ko-KR" altLang="en-US" sz="2400" dirty="0">
                <a:latin typeface="+mn-ea"/>
              </a:rPr>
              <a:t>사망 시 이벤트 발생</a:t>
            </a:r>
            <a:r>
              <a:rPr lang="en-US" altLang="ko-KR" sz="2400" dirty="0">
                <a:latin typeface="+mn-ea"/>
              </a:rPr>
              <a:t>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255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400" dirty="0">
                <a:latin typeface="+mn-ea"/>
              </a:rPr>
              <a:t>입력과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출력이 없는 메서드를 가리킬 수 있는 </a:t>
            </a:r>
            <a:r>
              <a:rPr lang="ko-KR" altLang="en-US" sz="2400" dirty="0" err="1">
                <a:latin typeface="+mn-ea"/>
              </a:rPr>
              <a:t>델리게이트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대리자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public delegate void Action();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Action </a:t>
            </a:r>
            <a:r>
              <a:rPr lang="ko-KR" altLang="en-US" sz="2400" dirty="0">
                <a:latin typeface="+mn-ea"/>
              </a:rPr>
              <a:t>타입의 변수에는 입력과 출력이 없는 메서드를 등록할 수 있고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등록된 메서드는 원하는 시점에서 호출할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+=, -= </a:t>
            </a:r>
            <a:r>
              <a:rPr lang="ko-KR" altLang="en-US" sz="2400" dirty="0">
                <a:latin typeface="+mn-ea"/>
              </a:rPr>
              <a:t>연산자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사용가능</a:t>
            </a:r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Event </a:t>
            </a:r>
            <a:r>
              <a:rPr lang="ko-KR" altLang="en-US" sz="2400" dirty="0">
                <a:latin typeface="+mn-ea"/>
              </a:rPr>
              <a:t>키워드를 붙여서 선언하면 클래스 외부에서 해당 </a:t>
            </a:r>
            <a:r>
              <a:rPr lang="ko-KR" altLang="en-US" sz="2400" dirty="0" err="1">
                <a:latin typeface="+mn-ea"/>
              </a:rPr>
              <a:t>델리게이트를</a:t>
            </a:r>
            <a:r>
              <a:rPr lang="ko-KR" altLang="en-US" sz="2400" dirty="0">
                <a:latin typeface="+mn-ea"/>
              </a:rPr>
              <a:t> 실행할 수 없음</a:t>
            </a:r>
            <a:endParaRPr lang="en-US" altLang="ko-KR" sz="24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7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AE0D8F-38B2-BB3F-4FE4-24E8BC7C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57" y="2184240"/>
            <a:ext cx="7371485" cy="36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3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984FF-DF1B-5AA6-8D09-2BFD152B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533" y="1459563"/>
            <a:ext cx="6274934" cy="48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98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939AA5-14D2-4E84-E505-C1AA2F1B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" y="1266523"/>
            <a:ext cx="6058746" cy="4324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56FFA-171E-5FA7-D6F5-694F7235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66523"/>
            <a:ext cx="600158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1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52521-F840-4721-0EC6-FB9A2875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01750"/>
            <a:ext cx="5356319" cy="5261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C4DBAE-4BCA-DEC6-B565-3FC6510C2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335" y="1201750"/>
            <a:ext cx="4730523" cy="52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55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2BB79-3B17-1F2F-A72B-E13D0762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399"/>
            <a:ext cx="6268325" cy="1448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0798B8-C178-809F-081B-40B25DB8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079399"/>
            <a:ext cx="502990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1AB398-F3C9-F3CE-3E29-341BEC72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" y="1037870"/>
            <a:ext cx="4470107" cy="5444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4472AD-A2C4-BDD6-42C1-CB9FCF60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37" y="2434417"/>
            <a:ext cx="606827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341846-86B0-EC72-B85A-AFF55BD8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01198"/>
            <a:ext cx="5449060" cy="847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1087E0-1BF8-A27D-16E4-758F341CA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0" y="2498674"/>
            <a:ext cx="582058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4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40B49-4B86-A4C5-7139-68D55289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2" y="1365619"/>
            <a:ext cx="5992061" cy="2648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0E715C-5409-6B92-4984-BD680219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360" y="1278521"/>
            <a:ext cx="601111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9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7F495-1B6E-A667-B075-8FA6F204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2849"/>
            <a:ext cx="5944430" cy="2381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DB3397-21AA-F93A-5595-8B2F6A8A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18" y="1262849"/>
            <a:ext cx="596348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8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09FA6-0D3E-8704-5E6F-2F5BFF58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151901"/>
            <a:ext cx="5953956" cy="4391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DB37B6-2401-8001-E755-6CB3406B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23" y="1151901"/>
            <a:ext cx="5925377" cy="2857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3B0851-62C9-A57C-8C36-7A0FBFDC9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8"/>
          <a:stretch/>
        </p:blipFill>
        <p:spPr>
          <a:xfrm>
            <a:off x="6135563" y="4009800"/>
            <a:ext cx="6039693" cy="1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9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4669DD-6DF7-D064-21B2-F44B9C9D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3967"/>
            <a:ext cx="604921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451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E22D-BD4B-8B48-CEB5-0BC948815261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내비게이션 시스템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4671C-2241-746C-023A-9200947F07FE}"/>
              </a:ext>
            </a:extLst>
          </p:cNvPr>
          <p:cNvSpPr txBox="1"/>
          <p:nvPr/>
        </p:nvSpPr>
        <p:spPr>
          <a:xfrm>
            <a:off x="326570" y="1779134"/>
            <a:ext cx="11538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>
                <a:latin typeface="+mn-ea"/>
              </a:rPr>
              <a:t>내비게이션 시스템은 씬 </a:t>
            </a:r>
            <a:r>
              <a:rPr lang="ko-KR" altLang="en-US" sz="2000" dirty="0" err="1">
                <a:latin typeface="+mn-ea"/>
              </a:rPr>
              <a:t>지오메트리에서</a:t>
            </a:r>
            <a:r>
              <a:rPr lang="ko-KR" altLang="en-US" sz="2000" dirty="0">
                <a:latin typeface="+mn-ea"/>
              </a:rPr>
              <a:t> 자동으로 생성되는 내비게이션 메시를 사용하여 게임 월드에서 지능을 갖고 움직일 수 있는 캐릭터를 생성하는 데 도움을 줌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역동적인 장애물은 런타임 시점에 캐릭터의 내비게이션을 바꾸도록 하며 오프 메시 링크는 문을 열거나 절벽 같은 지형에서 뛰어내릴 수 있도록 특정한 액션을 빌드</a:t>
            </a:r>
            <a:r>
              <a:rPr lang="en-US" altLang="ko-KR" sz="2000" dirty="0">
                <a:latin typeface="+mn-ea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3BD9CC-040C-5E12-9614-ADD3CDCE7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8" b="14308"/>
          <a:stretch/>
        </p:blipFill>
        <p:spPr>
          <a:xfrm>
            <a:off x="2056835" y="3571463"/>
            <a:ext cx="8078327" cy="28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E22D-BD4B-8B48-CEB5-0BC948815261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내비게이션 시스템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28182-97D7-8931-9620-A854F8C2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" y="1969533"/>
            <a:ext cx="4258269" cy="3753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4671C-2241-746C-023A-9200947F07FE}"/>
              </a:ext>
            </a:extLst>
          </p:cNvPr>
          <p:cNvSpPr txBox="1"/>
          <p:nvPr/>
        </p:nvSpPr>
        <p:spPr>
          <a:xfrm>
            <a:off x="4831694" y="1978633"/>
            <a:ext cx="707329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내비메시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NaviMesh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lvl="1"/>
            <a:r>
              <a:rPr lang="ko-KR" altLang="en-US" sz="2000" dirty="0">
                <a:latin typeface="+mn-ea"/>
              </a:rPr>
              <a:t>에이전트가 걸어 다닐 수 있는 표면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내비메시</a:t>
            </a:r>
            <a:r>
              <a:rPr lang="ko-KR" altLang="en-US" sz="2400" b="1" dirty="0">
                <a:latin typeface="+mn-ea"/>
              </a:rPr>
              <a:t> 에이전트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NaviMesh</a:t>
            </a:r>
            <a:r>
              <a:rPr lang="en-US" altLang="ko-KR" sz="2400" b="1" dirty="0">
                <a:latin typeface="+mn-ea"/>
              </a:rPr>
              <a:t> Agent)</a:t>
            </a:r>
          </a:p>
          <a:p>
            <a:pPr lvl="1"/>
            <a:r>
              <a:rPr lang="ko-KR" altLang="en-US" sz="2000" dirty="0" err="1">
                <a:latin typeface="+mn-ea"/>
              </a:rPr>
              <a:t>내비메쉬</a:t>
            </a:r>
            <a:r>
              <a:rPr lang="ko-KR" altLang="en-US" sz="2000" dirty="0">
                <a:latin typeface="+mn-ea"/>
              </a:rPr>
              <a:t> 위에서 경로를 계산하고 이동하는 캐릭터 또는 컴포넌트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내비메시</a:t>
            </a:r>
            <a:r>
              <a:rPr lang="ko-KR" altLang="en-US" sz="2400" b="1" dirty="0">
                <a:latin typeface="+mn-ea"/>
              </a:rPr>
              <a:t> 장애물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NaviMesh</a:t>
            </a:r>
            <a:r>
              <a:rPr lang="en-US" altLang="ko-KR" sz="2400" b="1" dirty="0">
                <a:latin typeface="+mn-ea"/>
              </a:rPr>
              <a:t> Obstacle)</a:t>
            </a:r>
          </a:p>
          <a:p>
            <a:pPr lvl="1"/>
            <a:r>
              <a:rPr lang="ko-KR" altLang="en-US" sz="2000" dirty="0">
                <a:latin typeface="+mn-ea"/>
              </a:rPr>
              <a:t>에이전트의 경로를 막는 장애물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오프메시</a:t>
            </a:r>
            <a:r>
              <a:rPr lang="ko-KR" altLang="en-US" sz="2400" b="1" dirty="0">
                <a:latin typeface="+mn-ea"/>
              </a:rPr>
              <a:t> 링크</a:t>
            </a:r>
            <a:r>
              <a:rPr lang="en-US" altLang="ko-KR" sz="2400" b="1" dirty="0">
                <a:latin typeface="+mn-ea"/>
              </a:rPr>
              <a:t>(Off Mesh Link)</a:t>
            </a:r>
          </a:p>
          <a:p>
            <a:pPr lvl="1"/>
            <a:r>
              <a:rPr lang="ko-KR" altLang="en-US" sz="2000" dirty="0">
                <a:latin typeface="+mn-ea"/>
              </a:rPr>
              <a:t>끊어진 </a:t>
            </a:r>
            <a:r>
              <a:rPr lang="ko-KR" altLang="en-US" sz="2000" dirty="0" err="1">
                <a:latin typeface="+mn-ea"/>
              </a:rPr>
              <a:t>내비메시</a:t>
            </a:r>
            <a:r>
              <a:rPr lang="ko-KR" altLang="en-US" sz="2000" dirty="0">
                <a:latin typeface="+mn-ea"/>
              </a:rPr>
              <a:t> 영역 사이를 잇는 연결 지점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뛰어넘을 수 있는 울타리나 타고 올라갈 수 있는 담벼락을 구현하는데 사용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4813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E22D-BD4B-8B48-CEB5-0BC948815261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내비게이션 시스템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2FF360-4C23-4829-B15E-B720AD2A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1825526"/>
            <a:ext cx="803069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5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DEEA8-0528-5ECD-7703-07F5E676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212984"/>
            <a:ext cx="3191320" cy="2867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E43A93-68B4-EFD8-11F3-64560BD5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292" y="1328914"/>
            <a:ext cx="3267531" cy="2810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D8A4D2-3183-3796-477A-36890324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581" y="1328914"/>
            <a:ext cx="3429479" cy="1629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1E215F-F672-5B1D-3885-803A538F3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95" t="6496" r="595" b="518"/>
          <a:stretch/>
        </p:blipFill>
        <p:spPr>
          <a:xfrm>
            <a:off x="7645370" y="2764074"/>
            <a:ext cx="3200847" cy="10806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288FA4-4E42-A8DF-B625-04BCFAE29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34" y="4573031"/>
            <a:ext cx="1476581" cy="15623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D12523-5F71-AF17-2D64-141EF4ADB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1613" y="4089148"/>
            <a:ext cx="2978547" cy="24486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4E7227-DBF8-A377-0EF4-AA2D28986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8266" y="3900084"/>
            <a:ext cx="318179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B8865-8509-9B95-05F5-448A06E5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5979"/>
            <a:ext cx="5944430" cy="52394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38B8B-8A30-8FCC-00C7-FE243F3D880D}"/>
              </a:ext>
            </a:extLst>
          </p:cNvPr>
          <p:cNvSpPr/>
          <p:nvPr/>
        </p:nvSpPr>
        <p:spPr>
          <a:xfrm>
            <a:off x="314960" y="6167120"/>
            <a:ext cx="2143760" cy="308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DF49AE-533E-3696-8A2F-740725D6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2419007"/>
            <a:ext cx="5677692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9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38B8B-8A30-8FCC-00C7-FE243F3D880D}"/>
              </a:ext>
            </a:extLst>
          </p:cNvPr>
          <p:cNvSpPr/>
          <p:nvPr/>
        </p:nvSpPr>
        <p:spPr>
          <a:xfrm>
            <a:off x="314960" y="6167120"/>
            <a:ext cx="2143760" cy="308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85D60-A2DA-F416-09CC-BBD9EE7E617B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NavMeshAgent</a:t>
            </a:r>
            <a:r>
              <a:rPr lang="ko-KR" altLang="en-US" sz="2400" b="1" dirty="0">
                <a:latin typeface="+mn-ea"/>
              </a:rPr>
              <a:t>에 목표로 이동 지시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65365-719E-5FCE-B0E0-CE4D54A5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0" y="1904015"/>
            <a:ext cx="7042936" cy="36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66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38B8B-8A30-8FCC-00C7-FE243F3D880D}"/>
              </a:ext>
            </a:extLst>
          </p:cNvPr>
          <p:cNvSpPr/>
          <p:nvPr/>
        </p:nvSpPr>
        <p:spPr>
          <a:xfrm>
            <a:off x="314960" y="6167120"/>
            <a:ext cx="2143760" cy="308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85D60-A2DA-F416-09CC-BBD9EE7E617B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마우스로 클릭한 포지션으로 에이전트 이동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4C9443-8A25-026B-FDFD-DE66F233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72" y="1690635"/>
            <a:ext cx="9087442" cy="48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8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38B8B-8A30-8FCC-00C7-FE243F3D880D}"/>
              </a:ext>
            </a:extLst>
          </p:cNvPr>
          <p:cNvSpPr/>
          <p:nvPr/>
        </p:nvSpPr>
        <p:spPr>
          <a:xfrm>
            <a:off x="314960" y="6167120"/>
            <a:ext cx="2143760" cy="308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85D60-A2DA-F416-09CC-BBD9EE7E617B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포인트 세트 사이에 에이전트 </a:t>
            </a:r>
            <a:r>
              <a:rPr lang="ko-KR" altLang="en-US" sz="2400" b="1" dirty="0" err="1">
                <a:latin typeface="+mn-ea"/>
              </a:rPr>
              <a:t>패트롤</a:t>
            </a:r>
            <a:r>
              <a:rPr lang="ko-KR" altLang="en-US" sz="2400" b="1" dirty="0">
                <a:latin typeface="+mn-ea"/>
              </a:rPr>
              <a:t> 생성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38C7F5-E64E-4B85-D313-6EE98C1D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63" y="1596758"/>
            <a:ext cx="5994575" cy="476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52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338B8B-8A30-8FCC-00C7-FE243F3D880D}"/>
              </a:ext>
            </a:extLst>
          </p:cNvPr>
          <p:cNvSpPr/>
          <p:nvPr/>
        </p:nvSpPr>
        <p:spPr>
          <a:xfrm>
            <a:off x="314960" y="6167120"/>
            <a:ext cx="2143760" cy="308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85D60-A2DA-F416-09CC-BBD9EE7E617B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포인트 세트 사이에 에이전트 </a:t>
            </a:r>
            <a:r>
              <a:rPr lang="ko-KR" altLang="en-US" sz="2400" b="1" dirty="0" err="1">
                <a:latin typeface="+mn-ea"/>
              </a:rPr>
              <a:t>패트롤</a:t>
            </a:r>
            <a:r>
              <a:rPr lang="ko-KR" altLang="en-US" sz="2400" b="1" dirty="0">
                <a:latin typeface="+mn-ea"/>
              </a:rPr>
              <a:t> 생성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A53F4-06EF-F3A8-8DA0-801793FA5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31"/>
          <a:stretch/>
        </p:blipFill>
        <p:spPr>
          <a:xfrm>
            <a:off x="314960" y="1664432"/>
            <a:ext cx="5933066" cy="48999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BB1B0C-AE7B-0062-5ECF-CD78A2087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" t="51818" r="-184" b="-86"/>
          <a:stretch/>
        </p:blipFill>
        <p:spPr>
          <a:xfrm>
            <a:off x="6258934" y="1664432"/>
            <a:ext cx="5933066" cy="48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227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1A228-00F3-A9BF-CA3A-8837CB007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92"/>
          <a:stretch/>
        </p:blipFill>
        <p:spPr>
          <a:xfrm>
            <a:off x="0" y="1033860"/>
            <a:ext cx="5915851" cy="1579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AE30D1-05D6-2463-1946-B138DC60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" y="2613258"/>
            <a:ext cx="5811061" cy="3896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F89506-0F3B-1C25-6F1E-83C7D25F9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667" y="1268245"/>
            <a:ext cx="437258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0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CD08B1-8CCF-F1A2-6613-328A9F9E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991802"/>
            <a:ext cx="5639587" cy="16766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530B4A-DEB4-DD13-F907-C07AC5B15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" y="2668436"/>
            <a:ext cx="5477639" cy="33818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9BB26D-3C3D-3D50-8DF1-B31923804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184979"/>
            <a:ext cx="501084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4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C50DF-ED96-AF7A-FA2F-3119C49E1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38479"/>
            <a:ext cx="5849166" cy="108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BD090-7C61-5BDA-9D80-165567940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59" y="2326226"/>
            <a:ext cx="5239481" cy="2867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ADC5C-A4F7-B3E8-7876-1BB73A5F3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66" y="2326226"/>
            <a:ext cx="486795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1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F73FF-A2B0-9488-44F2-3050C512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9" y="1292959"/>
            <a:ext cx="523948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3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401877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 찾기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3667E-CDFE-44F8-9F32-D0D35EC7E78B}"/>
              </a:ext>
            </a:extLst>
          </p:cNvPr>
          <p:cNvSpPr txBox="1"/>
          <p:nvPr/>
        </p:nvSpPr>
        <p:spPr>
          <a:xfrm>
            <a:off x="3739959" y="230513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게이지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275341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5CF7C-F369-C26F-039D-120195A6CFBA}"/>
              </a:ext>
            </a:extLst>
          </p:cNvPr>
          <p:cNvSpPr txBox="1"/>
          <p:nvPr/>
        </p:nvSpPr>
        <p:spPr>
          <a:xfrm>
            <a:off x="3739958" y="4498622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7FDCF-06A1-14EF-7D5C-18E31B75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5974"/>
            <a:ext cx="5830114" cy="3086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E2D141-7D62-52C3-40A1-7265C5834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1265974"/>
            <a:ext cx="585869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9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AD68B-6AE4-6849-9AEF-03A2B551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59480"/>
            <a:ext cx="2991267" cy="600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14C822-683D-04B8-F04A-7C238E23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9" y="1859639"/>
            <a:ext cx="5915851" cy="4563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F0E6B3-D25E-50BA-E7DA-A015CFE2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25" y="1295040"/>
            <a:ext cx="5401429" cy="36009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917702-84FE-2E12-2AB5-5724FAD44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334" y="4895993"/>
            <a:ext cx="606827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0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B1F0C-80A8-F938-E1DD-98DFBE97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298789"/>
            <a:ext cx="5868219" cy="1476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5B431A-7E97-BFE7-676F-FF6CBC930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8"/>
          <a:stretch/>
        </p:blipFill>
        <p:spPr>
          <a:xfrm>
            <a:off x="213491" y="2775370"/>
            <a:ext cx="5896798" cy="2815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3B7BD5-BDA0-EE51-4091-9B046E0D5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413" y="1267483"/>
            <a:ext cx="5811061" cy="35247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E9570A-61D0-77D2-7CE4-4E91E5C8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171" y="4779846"/>
            <a:ext cx="574437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8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C5572-83D1-A0DB-3233-67622862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2" y="1123386"/>
            <a:ext cx="5772956" cy="3534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1215F-E49B-52D4-BAC7-A7C25B7CB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8" b="6612"/>
          <a:stretch/>
        </p:blipFill>
        <p:spPr>
          <a:xfrm>
            <a:off x="131042" y="4627174"/>
            <a:ext cx="5830114" cy="18955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57CFC7-2959-8DED-57BC-BA1724675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90" y="3778114"/>
            <a:ext cx="494416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4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E5D8C-B375-3B79-0E55-F63780AF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0" y="1122752"/>
            <a:ext cx="6039693" cy="3515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2168B0-9DE9-B921-45C4-FB3A18147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2752"/>
            <a:ext cx="595395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2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9A9E9-9281-AFCA-AD78-D359A6E6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76960"/>
            <a:ext cx="5641297" cy="5401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2E346E-88EB-0E8B-2B15-0FAE5908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2889061"/>
            <a:ext cx="591585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64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B1F70-B982-806C-1474-4063E768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" y="1206545"/>
            <a:ext cx="551574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2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알아두면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유용한 유니티 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053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알아두면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유용한 유니티 팁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B8D4F-5B2D-D24E-FD35-B9D41F2BDE10}"/>
              </a:ext>
            </a:extLst>
          </p:cNvPr>
          <p:cNvSpPr txBox="1"/>
          <p:nvPr/>
        </p:nvSpPr>
        <p:spPr>
          <a:xfrm>
            <a:off x="366134" y="1135093"/>
            <a:ext cx="11538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카메라 선택 후 </a:t>
            </a:r>
            <a:r>
              <a:rPr lang="en-US" altLang="ko-KR" sz="2400" b="1" dirty="0">
                <a:latin typeface="+mn-ea"/>
              </a:rPr>
              <a:t>Command/Control + Shift + F</a:t>
            </a:r>
          </a:p>
          <a:p>
            <a:pPr lvl="1"/>
            <a:r>
              <a:rPr lang="en-US" altLang="ko-KR" sz="2400" dirty="0">
                <a:latin typeface="+mn-ea"/>
              </a:rPr>
              <a:t>Scene View Camara </a:t>
            </a:r>
            <a:r>
              <a:rPr lang="ko-KR" altLang="en-US" sz="2400" dirty="0">
                <a:latin typeface="+mn-ea"/>
              </a:rPr>
              <a:t>위치로 선택한 카메라 변경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Inspector </a:t>
            </a:r>
            <a:r>
              <a:rPr lang="ko-KR" altLang="en-US" sz="2400" b="1" dirty="0">
                <a:latin typeface="+mn-ea"/>
              </a:rPr>
              <a:t>인수의 사칙연산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멀티탭</a:t>
            </a:r>
            <a:r>
              <a:rPr lang="ko-KR" altLang="en-US" sz="2400" b="1" dirty="0">
                <a:latin typeface="+mn-ea"/>
              </a:rPr>
              <a:t> 기능의 활용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Playmode</a:t>
            </a:r>
            <a:r>
              <a:rPr lang="en-US" altLang="ko-KR" sz="2400" b="1" dirty="0">
                <a:latin typeface="+mn-ea"/>
              </a:rPr>
              <a:t> Tint </a:t>
            </a:r>
            <a:r>
              <a:rPr lang="ko-KR" altLang="en-US" sz="2400" b="1" dirty="0">
                <a:latin typeface="+mn-ea"/>
              </a:rPr>
              <a:t>컬러 설정</a:t>
            </a:r>
            <a:endParaRPr lang="en-US" altLang="ko-KR" sz="2400" b="1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Preferences &gt; Colors &gt; General &gt; </a:t>
            </a:r>
            <a:r>
              <a:rPr lang="en-US" altLang="ko-KR" sz="2400" dirty="0" err="1">
                <a:latin typeface="+mn-ea"/>
              </a:rPr>
              <a:t>Playmode</a:t>
            </a:r>
            <a:r>
              <a:rPr lang="en-US" altLang="ko-KR" sz="2400" dirty="0">
                <a:latin typeface="+mn-ea"/>
              </a:rPr>
              <a:t> tint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9C7CFD-8FED-7E2F-28B0-0C22D68A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5" y="2734816"/>
            <a:ext cx="4744112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총기류 제작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C# </a:t>
            </a:r>
            <a:r>
              <a:rPr lang="ko-KR" altLang="en-US" sz="2000" b="1" dirty="0">
                <a:latin typeface="+mn-ea"/>
              </a:rPr>
              <a:t>인터페이스</a:t>
            </a:r>
            <a:r>
              <a:rPr lang="en-US" altLang="ko-KR" sz="2000" b="1" dirty="0">
                <a:latin typeface="+mn-ea"/>
              </a:rPr>
              <a:t>(Interface)</a:t>
            </a:r>
            <a:r>
              <a:rPr lang="ko-KR" altLang="en-US" sz="2000" b="1" dirty="0">
                <a:latin typeface="+mn-ea"/>
              </a:rPr>
              <a:t>를 사용한 </a:t>
            </a:r>
            <a:r>
              <a:rPr lang="en-US" altLang="ko-KR" sz="2000" b="1" dirty="0">
                <a:latin typeface="+mn-ea"/>
              </a:rPr>
              <a:t>‘</a:t>
            </a:r>
            <a:r>
              <a:rPr lang="ko-KR" altLang="en-US" sz="2000" b="1" dirty="0">
                <a:latin typeface="+mn-ea"/>
              </a:rPr>
              <a:t>느슨한 커플링</a:t>
            </a:r>
            <a:r>
              <a:rPr lang="en-US" altLang="ko-KR" sz="2000" b="1" dirty="0">
                <a:latin typeface="+mn-ea"/>
              </a:rPr>
              <a:t>’ 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라인 </a:t>
            </a:r>
            <a:r>
              <a:rPr lang="ko-KR" altLang="en-US" sz="2000" b="1" dirty="0" err="1">
                <a:latin typeface="+mn-ea"/>
              </a:rPr>
              <a:t>렌더러를</a:t>
            </a:r>
            <a:r>
              <a:rPr lang="ko-KR" altLang="en-US" sz="2000" b="1" dirty="0">
                <a:latin typeface="+mn-ea"/>
              </a:rPr>
              <a:t> 사용하여 광선 그리기</a:t>
            </a:r>
            <a:endParaRPr lang="en-US" altLang="ko-KR" sz="20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IK</a:t>
            </a:r>
            <a:r>
              <a:rPr lang="ko-KR" altLang="en-US" sz="2000" b="1" dirty="0">
                <a:latin typeface="+mn-ea"/>
              </a:rPr>
              <a:t>를 사용해 총을 집도록 애니메이션 변경</a:t>
            </a:r>
            <a:endParaRPr lang="en-US" altLang="ko-KR" sz="20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모델 종류별 </a:t>
            </a:r>
            <a:r>
              <a:rPr lang="en-US" altLang="ko-KR" sz="2000" b="1" dirty="0">
                <a:latin typeface="+mn-ea"/>
              </a:rPr>
              <a:t>Prefab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93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12268</TotalTime>
  <Words>2216</Words>
  <Application>Microsoft Office PowerPoint</Application>
  <PresentationFormat>와이드스크린</PresentationFormat>
  <Paragraphs>517</Paragraphs>
  <Slides>78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FC Sans</vt:lpstr>
      <vt:lpstr>Noto Sans KR</vt:lpstr>
      <vt:lpstr>나눔고딕</vt:lpstr>
      <vt:lpstr>돋움</vt:lpstr>
      <vt:lpstr>돋움체</vt:lpstr>
      <vt:lpstr>Arial</vt:lpstr>
      <vt:lpstr>Noto Sans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총기류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체력 게이지 제작</vt:lpstr>
      <vt:lpstr>길 찾기</vt:lpstr>
      <vt:lpstr>길 찾기</vt:lpstr>
      <vt:lpstr>길 찾기</vt:lpstr>
      <vt:lpstr>길 찾기</vt:lpstr>
      <vt:lpstr>길 찾기</vt:lpstr>
      <vt:lpstr>길 찾기</vt:lpstr>
      <vt:lpstr>길 찾기</vt:lpstr>
      <vt:lpstr>길 찾기</vt:lpstr>
      <vt:lpstr>길 찾기</vt:lpstr>
      <vt:lpstr>길 찾기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좀비 제작</vt:lpstr>
      <vt:lpstr>알아두면 유용한 유니티 팁</vt:lpstr>
      <vt:lpstr>알아두면 유용한 유니티 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1011</cp:revision>
  <dcterms:created xsi:type="dcterms:W3CDTF">2019-01-31T17:37:45Z</dcterms:created>
  <dcterms:modified xsi:type="dcterms:W3CDTF">2022-05-09T20:57:57Z</dcterms:modified>
</cp:coreProperties>
</file>